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6" r:id="rId4"/>
    <p:sldId id="259" r:id="rId5"/>
    <p:sldId id="263" r:id="rId6"/>
    <p:sldId id="266" r:id="rId7"/>
    <p:sldId id="260" r:id="rId8"/>
    <p:sldId id="278" r:id="rId9"/>
    <p:sldId id="277" r:id="rId10"/>
    <p:sldId id="261" r:id="rId11"/>
    <p:sldId id="265" r:id="rId12"/>
    <p:sldId id="267" r:id="rId13"/>
    <p:sldId id="268" r:id="rId14"/>
    <p:sldId id="269" r:id="rId15"/>
    <p:sldId id="270" r:id="rId16"/>
    <p:sldId id="271" r:id="rId17"/>
    <p:sldId id="264" r:id="rId18"/>
    <p:sldId id="272" r:id="rId19"/>
    <p:sldId id="273" r:id="rId20"/>
    <p:sldId id="274" r:id="rId21"/>
    <p:sldId id="275" r:id="rId22"/>
    <p:sldId id="262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6"/>
    <p:restoredTop sz="94676"/>
  </p:normalViewPr>
  <p:slideViewPr>
    <p:cSldViewPr snapToGrid="0" snapToObjects="1">
      <p:cViewPr>
        <p:scale>
          <a:sx n="79" d="100"/>
          <a:sy n="79" d="100"/>
        </p:scale>
        <p:origin x="1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C7138-A513-BF42-8A2C-9861F998FD02}" type="datetimeFigureOut">
              <a:rPr lang="de-DE" smtClean="0"/>
              <a:t>25.04.18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49586-59AB-4F43-B7CA-969749EB4F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01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BE3F8-5C79-1E41-B9BA-4F9FA8344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94057F-3BB6-D446-9DBB-E46A67643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393216-7D2C-9249-B98F-FAD12CD7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6C84F5-3C14-DC48-84ED-79DB541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109E2-5110-5946-9799-49B7AFF1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0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083A7-1887-E046-A0FB-3A5A5AC7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FCA156-7639-5342-9CB1-3A1D07723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BAE95-1F97-AE46-809A-BB50F537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754457-773E-284A-AFC6-1C57C21C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11956F-5E9E-EF4C-B009-73FB9BFA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2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A13C0B-1D5D-B94F-AAA9-A5578A860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A6A2DF-66A0-BE42-8DD4-4A6CB6478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3BEB8-70B0-4D4C-9BAC-97270A63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2510BF-59EF-4A45-A6AD-75E75965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14287-3850-6049-948D-56B8FE43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7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29D1C-0FA8-5B4C-A10B-92578455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1122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22BF9B-86B3-EB42-B232-6D6927B5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BB7C09-9ABE-694C-B758-AD8F1B50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3D8693-F472-E84F-B50F-4E3047E6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A013AF-0A50-D44C-9D37-A634CFBC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55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A8E73-4465-744E-A7B8-AAFF2997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605AB9-0EF1-AC4E-B164-16F0F87C3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F0BAA-21ED-F447-B4C9-D9ED8CCA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67720B-530E-7B44-99BF-65504ACF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E165E1-346E-D845-8CBB-79D9411F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6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EDE03-41F9-FF48-8347-F122B4DE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A970C-40E4-4F41-B727-41DD59C3E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E78ECF-5346-A543-912A-929909F7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38E6DE-2E68-3F4A-BF02-CB3DC80B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CF1A96-56BE-7348-B5F1-19ABEF1C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5134E9-607A-E345-B829-714D45B63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48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EAEE6-3823-674C-BB76-A490F7E1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5585F-4F64-B745-A5EA-57D88B928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F79F82-C0BF-A841-8782-CB397A4A1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5255B6-F755-5E42-A591-E45E19784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AB1581-2EB5-1742-9971-DF3306F6F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F0D17F-E6A1-2447-B67A-49904D2D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EE5E07-2E51-2A4A-B2F8-8E506129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A1AE28-09DE-8948-8B34-016405BB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8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2105-C2F5-B745-878B-47093EF1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6B8739-CB1E-B44B-BDC1-C1614359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90369F-98DA-FB4A-82CF-74914AAB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4AF17A-C12D-C548-A77F-AF718DA7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58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77A085-C4CA-174D-BC32-EACD555A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C6B3A0-058D-3C47-A0D5-CF20D094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ED4C23-1C56-C048-943F-CBD6577E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22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EE64A-D16A-464B-B14A-8A828CE8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EB65C6-7406-5548-B95A-B187EA62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A21D3-43BC-3444-82FD-0B52AD1D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538C01-294F-EF42-A62A-748E32A0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84FFCC-6F38-4A48-B27C-156D8F44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138E73-0375-834F-A781-62FC635A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5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5E50A-5FAD-F74D-ABC7-0A809A31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BA9F4BA-F1E3-834E-9B77-DDFFFB14A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CEEA3-6947-5D45-AAF2-0CE023F29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6A782A-E72E-0949-9292-15B43211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6412B7-8C79-A34C-BCE9-316FDCB1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5EEADA-14D2-F849-94B3-01A1F281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5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C47483-4BB4-A54C-9A6C-E81ADC0B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764"/>
            <a:ext cx="10515600" cy="84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7DA92B-2152-2340-8030-3BD7A930C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5012"/>
            <a:ext cx="10515600" cy="424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49A789-99A5-3641-BA6B-31A84AC3E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AA092-96AA-8446-8835-2C4743AA9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D31EC-AC70-EE43-885C-79B99AAB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AD91-8AE2-804A-A235-EE6F00663718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0CD15B-C683-2B49-B25A-0DBF1CC8E0A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13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6F617-A8AD-754F-BCA7-C407933BA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61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Aufgabe ESCIMO</a:t>
            </a:r>
            <a:b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300" dirty="0">
                <a:latin typeface="Calibri" panose="020F0502020204030204" pitchFamily="34" charset="0"/>
                <a:cs typeface="Calibri" panose="020F0502020204030204" pitchFamily="34" charset="0"/>
              </a:rPr>
              <a:t>Kurzreferat zur Hausübung am 25.04.18</a:t>
            </a:r>
            <a:br>
              <a:rPr lang="de-DE" sz="2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sz="2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4240AC-8ABE-9F47-9347-59E1226E4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Einführung in die Gebirgsforschung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Ass. Prof. Dr. Thomas Marke, Dr. Michael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Warscher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Institut für Geographie, Universität Innsbruck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4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3b: Interpretation entsprechend Standorteigenschaften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/>
          <a:lstStyle/>
          <a:p>
            <a:r>
              <a:rPr lang="de-DE" sz="2700" dirty="0"/>
              <a:t>Höhenlage ist mit knapp 2000m						    ausreichend um von November						 bis Mai eine Schneedecke zu halten</a:t>
            </a:r>
          </a:p>
          <a:p>
            <a:r>
              <a:rPr lang="de-DE" sz="2700" dirty="0"/>
              <a:t>Durchschnittstemperatur im Winter   				          konstant negativ, laut Messwerten					 dennoch Schmelzphasen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10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1A67F4D-513F-4F48-8FBE-CA03A4F3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14" y="2245196"/>
            <a:ext cx="5001985" cy="41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Annahme:</a:t>
            </a:r>
          </a:p>
          <a:p>
            <a:r>
              <a:rPr lang="de-DE" sz="2700" dirty="0"/>
              <a:t>Bei vorhandener Schneebedeckung und positiver Energiebilanz finden Schmelzprozesse statt. Daraus ergibt sich die Berücksichtigung für die folgende Berechnung </a:t>
            </a:r>
          </a:p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Erstellen eines neuen Tabellenblatt in Excel</a:t>
            </a:r>
          </a:p>
          <a:p>
            <a:pPr lvl="0"/>
            <a:r>
              <a:rPr lang="de-DE" sz="2700" dirty="0"/>
              <a:t>Übernahme sämtlicher Teilparameter der Energiebilanz (kurzwellige Einstrahlungsbilanz, langwellige Ausstrahlungsbilanz, etc.)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43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Aufsummierung aller Energiequellen der jeweiligen Klassen bei zutreffenden Kriterien (Tagen mit Schneebedeckung und positiver Energiebilanz)</a:t>
            </a:r>
          </a:p>
          <a:p>
            <a:pPr lvl="1"/>
            <a:r>
              <a:rPr lang="de-DE" dirty="0"/>
              <a:t>Funktion: „SUMMEWENNS“; Summenbereich: jeweilige Energiequelle; Kriterien Bereiche: Annahmen; Kriterium: &gt;0</a:t>
            </a:r>
          </a:p>
          <a:p>
            <a:pPr lvl="0"/>
            <a:r>
              <a:rPr lang="de-DE" sz="2700" dirty="0"/>
              <a:t>Bestimmung der insgesamt vorhanden Tage mit zutreffenden Kriterien</a:t>
            </a:r>
          </a:p>
          <a:p>
            <a:pPr lvl="1"/>
            <a:r>
              <a:rPr lang="de-DE" dirty="0"/>
              <a:t>Funktion: „ZÄHLENWENN“; Zählbereiche: Schneetage; Kriterien: Schneedecke &gt; 0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58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Berechnung der durchschnittlichen Werte der Energiequellen einzelner Stunden</a:t>
            </a:r>
          </a:p>
          <a:p>
            <a:pPr lvl="1"/>
            <a:r>
              <a:rPr lang="de-DE" dirty="0"/>
              <a:t>Gesamtmenge der jeweiligen Quellen geteilt durch Anzahl der Stunden</a:t>
            </a:r>
          </a:p>
          <a:p>
            <a:pPr lvl="0"/>
            <a:r>
              <a:rPr lang="de-DE" sz="2700" dirty="0"/>
              <a:t>Bestimmung der Gesamtmenge aus den positiven Energiequellen (Begründung: Negative Energiequellen Verringern die Gesamtmenge bei der Summierung und tragen zur Auskühlung, nicht zur Schmelze bei)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4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Arbeitsschritte:</a:t>
            </a:r>
            <a:endParaRPr lang="de-DE" dirty="0"/>
          </a:p>
          <a:p>
            <a:pPr lvl="0"/>
            <a:r>
              <a:rPr lang="de-DE" sz="2700" dirty="0"/>
              <a:t>Prozentberechnung der Energiequellen</a:t>
            </a:r>
          </a:p>
          <a:p>
            <a:pPr lvl="1"/>
            <a:r>
              <a:rPr lang="de-DE" dirty="0"/>
              <a:t>Teilen der Anteile durch errechnete Gesamtmenge * 100</a:t>
            </a:r>
          </a:p>
          <a:p>
            <a:pPr lvl="0"/>
            <a:r>
              <a:rPr lang="de-DE" sz="2700" dirty="0"/>
              <a:t>Visualisierung als Tortendiagramm </a:t>
            </a:r>
          </a:p>
          <a:p>
            <a:pPr lvl="0"/>
            <a:r>
              <a:rPr lang="de-DE" sz="2700" dirty="0"/>
              <a:t>Visualisierung der Anteile aller Energiequellen als Balkendiagramm in absoluten Zahlen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8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Ergebnisse: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7C9E99-31D5-B241-B46B-45D580CC7B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2" y="2857499"/>
            <a:ext cx="9952306" cy="3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7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4: Anteil einzelner Energiequellen an der Schmelze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Eine mögliche Interpretation:</a:t>
            </a:r>
          </a:p>
          <a:p>
            <a:r>
              <a:rPr lang="de-DE" dirty="0"/>
              <a:t>Größter Einflussfaktor auf Schneeschmelze = kurzwellige Einstrahlung</a:t>
            </a:r>
          </a:p>
          <a:p>
            <a:r>
              <a:rPr lang="de-DE" dirty="0"/>
              <a:t>Sensibler (=fühlbarer) Wärmestrom durch Advektion wärmer Luftmassen zweiter großer Einflussfaktor (Abhängigkeit von Albedo)</a:t>
            </a:r>
          </a:p>
          <a:p>
            <a:r>
              <a:rPr lang="de-DE" dirty="0"/>
              <a:t>Bodenwärmestrom konstant </a:t>
            </a:r>
          </a:p>
          <a:p>
            <a:r>
              <a:rPr lang="de-DE" dirty="0"/>
              <a:t>Nur minimale </a:t>
            </a:r>
            <a:r>
              <a:rPr lang="de-DE" dirty="0" err="1"/>
              <a:t>advektive</a:t>
            </a:r>
            <a:r>
              <a:rPr lang="de-DE" dirty="0"/>
              <a:t> Wärmezufuhr durch Regen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0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A23E4-E4A7-9448-9481-11A82F2B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297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5: Sensitivität der Messwerte gegenüber einer Parameterveränderung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920A3D-556D-9D40-A3BA-4B3A06A8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767"/>
            <a:ext cx="10515600" cy="391690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r>
              <a:rPr lang="de-DE" sz="2700" dirty="0"/>
              <a:t>Anpassung der Parameter im Abschnitt „Model Setup“</a:t>
            </a:r>
          </a:p>
          <a:p>
            <a:r>
              <a:rPr lang="de-DE" sz="2700" dirty="0"/>
              <a:t>Vergleich der Diagramme des SWEs und der Anteile der Energiequellen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8CADB-C05E-A448-9845-431FC91D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70DE30-D42C-5F4F-9946-B172BB6E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E38B6A-3900-554D-B6E1-90B10CAA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75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9EB2E-35AC-3047-A38B-75EEB0EF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Minimaler Albedo +20% (oben); -20% (unten)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0760F-3404-BE42-A20C-987108E7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C41464-A802-2C41-9A35-0DB7424C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AB30C-5742-B243-83B1-95CD40B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202BA3-D28D-A345-86D6-4E19BF3C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80B975-7AC7-6D46-882C-361637453F7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14" y="1968154"/>
            <a:ext cx="3401786" cy="21315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70AEC8-A233-BF4D-9803-2CCF352667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68154"/>
            <a:ext cx="7061069" cy="20578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E7EF29-43F2-EE4C-B338-17FA84DE59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14" y="4168503"/>
            <a:ext cx="3454531" cy="20821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D25BFE-601C-784C-B5A0-AD87F2F8198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168500"/>
            <a:ext cx="7061071" cy="21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3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9EB2E-35AC-3047-A38B-75EEB0EF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Minimaler Albedo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0760F-3404-BE42-A20C-987108E7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Eine mögliche Interpretation:</a:t>
            </a:r>
          </a:p>
          <a:p>
            <a:r>
              <a:rPr lang="de-DE" sz="2700" dirty="0"/>
              <a:t>Der minimale Albedo wirkt sich sehr stark auf den SWE sowie die  Strahlungsparameter aus</a:t>
            </a:r>
          </a:p>
          <a:p>
            <a:r>
              <a:rPr lang="de-DE" sz="2700" dirty="0"/>
              <a:t>Erhöhung des minimalen Albedo = Erhöhung der </a:t>
            </a:r>
            <a:r>
              <a:rPr lang="de-DE" sz="2700" dirty="0" err="1"/>
              <a:t>Reflektanz</a:t>
            </a:r>
            <a:r>
              <a:rPr lang="de-DE" sz="2700" dirty="0"/>
              <a:t> der Schneeoberfläche 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 Verringerung des Anteils kurzwelliger Einstrahlung für die Schmelze durch erhöhte Reflektion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Erhöhung des modellierten SWEs da weniger Schmelzvorgänge stattfinden und der Schnee weniger Masse verliert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C41464-A802-2C41-9A35-0DB7424C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AB30C-5742-B243-83B1-95CD40B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202BA3-D28D-A345-86D6-4E19BF3C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5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DD71F-CD2D-C045-B61B-1EA91BC5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A4AFC-3CAD-9C41-B0DB-A890AF04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700" dirty="0"/>
              <a:t>Geographische Einordnung</a:t>
            </a:r>
          </a:p>
          <a:p>
            <a:r>
              <a:rPr lang="de-DE" sz="2700" dirty="0"/>
              <a:t>Aufgabe 1: Meteorologische Daten</a:t>
            </a:r>
          </a:p>
          <a:p>
            <a:r>
              <a:rPr lang="de-DE" sz="2700" dirty="0"/>
              <a:t>Aufgabe 2: Schnee Daten</a:t>
            </a:r>
          </a:p>
          <a:p>
            <a:r>
              <a:rPr lang="de-DE" sz="2700" dirty="0"/>
              <a:t>Aufgabe 3a: Interpretation der Modellergebnisse</a:t>
            </a:r>
          </a:p>
          <a:p>
            <a:r>
              <a:rPr lang="de-DE" sz="2700" dirty="0"/>
              <a:t>Aufgabe 3b: Interpretation entsprechend Standorteigenschaften </a:t>
            </a:r>
          </a:p>
          <a:p>
            <a:r>
              <a:rPr lang="de-DE" sz="2700" dirty="0"/>
              <a:t>Aufgabe 4: Anteil einzelner Energiequellen an der Schmelze </a:t>
            </a:r>
          </a:p>
          <a:p>
            <a:r>
              <a:rPr lang="de-DE" sz="2700" dirty="0"/>
              <a:t>Aufgabe 5: Sensitivität der Messwerte gegenüber einer Parameterveränderung </a:t>
            </a:r>
          </a:p>
          <a:p>
            <a:r>
              <a:rPr lang="de-DE" sz="2700" dirty="0"/>
              <a:t>Möglicherweise identifizierte Fehlerquelle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10570-81BC-8047-8626-8A908044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26.04.18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5A308B-099E-BD49-9011-792DF2CD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Martin Leupold     Einführung in die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268AF-D27C-8E42-98C0-AAA36553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6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E122D-44A0-0F49-8E6F-C42EF6C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Weitere Parameteranpassungen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81949-F43F-854E-AD30-FCF1E2D6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/>
              <a:t>„Liquid water holding capacity [0-1]“:</a:t>
            </a:r>
            <a:endParaRPr lang="de-DE" dirty="0"/>
          </a:p>
          <a:p>
            <a:r>
              <a:rPr lang="de-DE" sz="2700" dirty="0"/>
              <a:t>Gibt im Verhältnis an, wieviel Wasser von der Schneedecke gehalten werden kann </a:t>
            </a:r>
          </a:p>
          <a:p>
            <a:r>
              <a:rPr lang="de-DE" sz="2700" dirty="0"/>
              <a:t>Zunehmende Dichte durch zunehmenden Wasseranteil = erhöhter SWE</a:t>
            </a:r>
          </a:p>
          <a:p>
            <a:pPr marL="0" indent="0">
              <a:buNone/>
            </a:pPr>
            <a:r>
              <a:rPr lang="en-US" u="sng" dirty="0"/>
              <a:t>„Threshold for significant snowfall [mm/h]“:</a:t>
            </a:r>
          </a:p>
          <a:p>
            <a:r>
              <a:rPr lang="de-DE" sz="2700" dirty="0"/>
              <a:t>Grenzwert für minimalen Schneefall ab dem Werte verarbeitet werden</a:t>
            </a:r>
          </a:p>
          <a:p>
            <a:r>
              <a:rPr lang="de-DE" sz="2700" dirty="0"/>
              <a:t>Veränderung bedingt ebenfalls die Tage mit Schneebedeckung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Veränderung des Oberflächen-</a:t>
            </a:r>
            <a:r>
              <a:rPr lang="de-DE" sz="2700" dirty="0" err="1"/>
              <a:t>Albedos</a:t>
            </a:r>
            <a:r>
              <a:rPr lang="de-DE" sz="2700" dirty="0"/>
              <a:t> (z.B. Boden o. Vegetation zu Neuschnee)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F34D5-BC83-0748-A6CA-F1927595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7AC363-B635-304D-9F6B-A8097E0E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1A4C4-2966-9F42-919D-7A52820C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1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E122D-44A0-0F49-8E6F-C42EF6C5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Weitere Parameteranpassungen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81949-F43F-854E-AD30-FCF1E2D6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„Phase transition temperature [K]”:</a:t>
            </a:r>
            <a:endParaRPr lang="de-DE" dirty="0"/>
          </a:p>
          <a:p>
            <a:r>
              <a:rPr lang="de-DE" sz="2700" dirty="0"/>
              <a:t>Die Phasenübergangstemperatur ab welcher Temperaturgrenze Niederschlag in Form von Regen oder als Schnee fällt</a:t>
            </a:r>
          </a:p>
          <a:p>
            <a:r>
              <a:rPr lang="de-DE" sz="2700" dirty="0"/>
              <a:t>Veränderung des Wertes verändert die Tage mit und Menge an Schneebedeckung 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Veränderung des Oberflächen-</a:t>
            </a:r>
            <a:r>
              <a:rPr lang="de-DE" sz="2700" dirty="0" err="1"/>
              <a:t>Albedos</a:t>
            </a:r>
            <a:endParaRPr lang="de-DE" sz="27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Alle Auswertungen der hierbeschrieben Parameterveränderungen wurden ebenfalls im Modell durchgeführt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6F34D5-BC83-0748-A6CA-F1927595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7AC363-B635-304D-9F6B-A8097E0E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1A4C4-2966-9F42-919D-7A52820C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60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9BE03-E2ED-904E-9B77-4EE9EA3B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Möglicherweise identifizierte Fehlerquelle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9ED50-5A58-5A41-8B4F-CFEDF0D0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sz="2700" dirty="0"/>
              <a:t>Schneehöhe wurde in [cm] in die Dichteformel eingetragen</a:t>
            </a:r>
          </a:p>
          <a:p>
            <a:pPr lvl="0"/>
            <a:r>
              <a:rPr lang="de-DE" sz="2700" dirty="0"/>
              <a:t>Berechnung der Dichte erfolgt allerdings über Schneehöhe in [m]</a:t>
            </a:r>
          </a:p>
          <a:p>
            <a:pPr lvl="1"/>
            <a:r>
              <a:rPr lang="de-DE" dirty="0"/>
              <a:t>Informationen zur Einheit waren dem Paper nicht zu entnehmen, da in anderer Tabelle Schneehöhen in [cm] angegeben waren wurde auch von [cm] in der Formel ausgegangen</a:t>
            </a:r>
          </a:p>
          <a:p>
            <a:r>
              <a:rPr lang="de-DE" sz="2700" dirty="0"/>
              <a:t>Um realistische Werte zu erhalten wurde die Dichteberechnung durch 10 geteilt (Ergebnis: Wertebereich von 150 – 450 [kg/m</a:t>
            </a:r>
            <a:r>
              <a:rPr lang="de-DE" sz="2700" baseline="30000" dirty="0"/>
              <a:t>3</a:t>
            </a:r>
            <a:r>
              <a:rPr lang="de-DE" sz="2700" dirty="0"/>
              <a:t>])</a:t>
            </a:r>
          </a:p>
          <a:p>
            <a:pPr lvl="0">
              <a:buFont typeface="Wingdings" pitchFamily="2" charset="2"/>
              <a:buChar char="Ø"/>
            </a:pPr>
            <a:r>
              <a:rPr lang="de-DE" sz="2700" dirty="0"/>
              <a:t> Werden die Schneehöhen zuerst in [m] umgerechnet und anschließend in die Formel eingetragen, ergeben sich deutlich niedrigere „Observation Points“ und damit eine bessere Passgenauigkeit des Modells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4F71A9-4064-4148-9F41-4DBE071F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B057A3-E129-B744-BCD4-A45C24C4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C6038-AAB9-4745-8E9E-471CD375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98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6F617-A8AD-754F-BCA7-C407933BA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341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Danke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4240AC-8ABE-9F47-9347-59E1226E4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27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D8AA74-AC4A-134C-8A1D-50AB48F1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Geographische Einordnung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818EFA-7387-7443-B157-6D3E229F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3000" u="sng" dirty="0" err="1"/>
              <a:t>Obergurgl</a:t>
            </a:r>
            <a:r>
              <a:rPr lang="de-DE" sz="3000" u="sng" dirty="0"/>
              <a:t>:</a:t>
            </a:r>
          </a:p>
          <a:p>
            <a:r>
              <a:rPr lang="de-DE" sz="2900" dirty="0"/>
              <a:t>Dorf in den Ötztaler Alpen,   						      Tirol, Österreich</a:t>
            </a:r>
          </a:p>
          <a:p>
            <a:r>
              <a:rPr lang="de-DE" sz="2900" dirty="0"/>
              <a:t>Höhenlage: 1930m </a:t>
            </a:r>
          </a:p>
          <a:p>
            <a:pPr marL="0" indent="0">
              <a:buNone/>
            </a:pPr>
            <a:r>
              <a:rPr lang="de-DE" sz="1600" dirty="0"/>
              <a:t>(Quelle: </a:t>
            </a:r>
            <a:r>
              <a:rPr lang="de-DE" sz="1600" dirty="0" err="1"/>
              <a:t>Wikipedia.org</a:t>
            </a:r>
            <a:r>
              <a:rPr lang="de-DE" sz="1600" dirty="0"/>
              <a:t>)	</a:t>
            </a:r>
            <a:r>
              <a:rPr lang="de-DE" sz="2900" dirty="0"/>
              <a:t>	</a:t>
            </a:r>
          </a:p>
          <a:p>
            <a:pPr marL="0" indent="0">
              <a:buNone/>
            </a:pPr>
            <a:r>
              <a:rPr lang="de-DE" sz="2900" dirty="0"/>
              <a:t>		</a:t>
            </a:r>
            <a:r>
              <a:rPr lang="de-DE" dirty="0"/>
              <a:t>												   							</a:t>
            </a:r>
          </a:p>
          <a:p>
            <a:pPr marL="0" indent="0">
              <a:buNone/>
            </a:pPr>
            <a:r>
              <a:rPr lang="de-DE" sz="1500" dirty="0"/>
              <a:t>							</a:t>
            </a:r>
          </a:p>
          <a:p>
            <a:pPr marL="0" indent="0">
              <a:buNone/>
            </a:pPr>
            <a:r>
              <a:rPr lang="de-DE" sz="1500" dirty="0"/>
              <a:t>							(Quelle: Eigene Darstellung, nach Google Earth) 	</a:t>
            </a:r>
            <a:r>
              <a:rPr lang="de-DE" dirty="0"/>
              <a:t>			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DF515E-71AD-2744-A937-4069FE1D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1373C2-9A44-6A48-B2DA-2FC25849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5A512-FF71-3946-8841-32964BFD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63F808-A604-1848-8FDF-70343A42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2005012"/>
            <a:ext cx="5932714" cy="3677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6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71D6F-B5BF-344C-92E6-366887D1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Aufgabe 1: Meteorologische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0DA56-4483-8C45-B1E3-FE61BF220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„</a:t>
            </a:r>
            <a:r>
              <a:rPr lang="de-DE" sz="2700" dirty="0" err="1"/>
              <a:t>Obergurgl_Meteo</a:t>
            </a:r>
            <a:r>
              <a:rPr lang="de-DE" sz="2700" dirty="0"/>
              <a:t>“ in </a:t>
            </a:r>
            <a:r>
              <a:rPr lang="de-DE" sz="2700" dirty="0" err="1"/>
              <a:t>Exel</a:t>
            </a:r>
            <a:r>
              <a:rPr lang="de-DE" sz="2700" dirty="0"/>
              <a:t> importieren</a:t>
            </a:r>
          </a:p>
          <a:p>
            <a:pPr lvl="0"/>
            <a:r>
              <a:rPr lang="de-DE" sz="2700" dirty="0"/>
              <a:t>Sortieren der Spalten, entsprechend der Eingabeparameter des Modells „ESCIMO.spread_v2“ </a:t>
            </a:r>
          </a:p>
          <a:p>
            <a:pPr lvl="0"/>
            <a:r>
              <a:rPr lang="de-DE" sz="2700" dirty="0"/>
              <a:t>Selektieren des relevanten Zeitraums (hydrologisches Jahr 2010/11)</a:t>
            </a:r>
          </a:p>
          <a:p>
            <a:pPr lvl="0"/>
            <a:r>
              <a:rPr lang="de-DE" sz="2700" dirty="0"/>
              <a:t>Kopieren der meteorologischen Daten in das Modell</a:t>
            </a:r>
          </a:p>
          <a:p>
            <a:pPr lvl="0"/>
            <a:r>
              <a:rPr lang="de-DE" sz="2700" dirty="0"/>
              <a:t>Höhendaten der Messwerte in Modell eintragen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1B1E9-2A9D-FC49-9008-81B5F32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7AB67-5C9E-7746-9933-AEE4B7E2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1EDA8-9A27-DE4C-A61A-D1A9036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50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71D6F-B5BF-344C-92E6-366887D1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Aufgabe 2: Schnee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0DA56-4483-8C45-B1E3-FE61BF220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„</a:t>
            </a:r>
            <a:r>
              <a:rPr lang="de-DE" sz="2700" dirty="0" err="1"/>
              <a:t>Obergurgl_Schnee</a:t>
            </a:r>
            <a:r>
              <a:rPr lang="de-DE" sz="2700" dirty="0"/>
              <a:t>“ in Excel importieren</a:t>
            </a:r>
          </a:p>
          <a:p>
            <a:pPr lvl="0"/>
            <a:r>
              <a:rPr lang="de-DE" sz="2700" dirty="0"/>
              <a:t>Berechnung von Dichte &amp; SWE entsprechend des Papers </a:t>
            </a:r>
          </a:p>
          <a:p>
            <a:pPr lvl="1"/>
            <a:r>
              <a:rPr lang="de-DE" dirty="0"/>
              <a:t>„Tabelle 1“ entsprechend der Höhenlage in Excel übertragen </a:t>
            </a:r>
          </a:p>
          <a:p>
            <a:pPr lvl="1"/>
            <a:r>
              <a:rPr lang="de-DE" dirty="0"/>
              <a:t>Übernahme der Werte von November für Oktober und September (Herbst) und der Werte von Mai für Juni, Juli und August (Sommer)</a:t>
            </a:r>
          </a:p>
          <a:p>
            <a:pPr lvl="1"/>
            <a:r>
              <a:rPr lang="de-DE" dirty="0"/>
              <a:t>Tageweise Berechnung der Schneedichte entsprechend „Formel 4“ (Übernahme des Schemas: Wenn keine Schnee = -1)</a:t>
            </a:r>
          </a:p>
          <a:p>
            <a:pPr lvl="1"/>
            <a:r>
              <a:rPr lang="de-DE" dirty="0"/>
              <a:t>Einsetzen der Dichte in die Formel zur Berechnung des SWE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1B1E9-2A9D-FC49-9008-81B5F32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7AB67-5C9E-7746-9933-AEE4B7E2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1EDA8-9A27-DE4C-A61A-D1A9036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26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71D6F-B5BF-344C-92E6-366887D1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/>
              <a:t>Aufgabe 2: Schnee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0DA56-4483-8C45-B1E3-FE61BF220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Arbeitsschritte:</a:t>
            </a:r>
          </a:p>
          <a:p>
            <a:pPr lvl="0"/>
            <a:r>
              <a:rPr lang="de-DE" sz="2700" dirty="0"/>
              <a:t>Transformation der Tageswerte in Stundenwerte mit der Excel Datei „Dayly2Hourly“</a:t>
            </a:r>
          </a:p>
          <a:p>
            <a:pPr lvl="0"/>
            <a:r>
              <a:rPr lang="de-DE" sz="2700" dirty="0"/>
              <a:t>Kopieren der SWE-Werte in das Modell</a:t>
            </a:r>
          </a:p>
          <a:p>
            <a:pPr lvl="0"/>
            <a:r>
              <a:rPr lang="de-DE" sz="2700" dirty="0"/>
              <a:t>Entfernen der Werte ohne Schneedecke (= -1)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1B1E9-2A9D-FC49-9008-81B5F32A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7AB67-5C9E-7746-9933-AEE4B7E2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1EDA8-9A27-DE4C-A61A-D1A9036A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61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B6512-0172-4746-86B1-0ACFF4EA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49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3a: Interpretation der Modellergebnisse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BBC4-2FD7-AF4D-8012-03D1B992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F77F-575A-644D-8C97-BD7D565A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76FF9-BD90-A64C-86F6-BB27AF99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7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53C9D67-738C-3B40-99AD-83C5B600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Grundlegendes:</a:t>
            </a:r>
          </a:p>
          <a:p>
            <a:r>
              <a:rPr lang="de-DE" sz="2700" dirty="0"/>
              <a:t>Die eingetragenen „Messewerte“ sind unter Vorbehalt zu betrachten</a:t>
            </a:r>
          </a:p>
          <a:p>
            <a:r>
              <a:rPr lang="de-DE" sz="2700" dirty="0"/>
              <a:t>Keine tatsächlichen Dichtemessungen (Berechnung aus Schneehöhe und Konstanten, entsprechend Höhenlage und Monat nach </a:t>
            </a:r>
            <a:r>
              <a:rPr lang="de-DE" sz="2700" cap="small" dirty="0"/>
              <a:t>Jonas</a:t>
            </a:r>
            <a:r>
              <a:rPr lang="de-DE" sz="2700" dirty="0"/>
              <a:t> et al.) 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Selbe Schneedecke erhält über den Monatswechsel stark veränderte Dichte (vgl. Monatswechsel Dezember-Januar). </a:t>
            </a:r>
          </a:p>
          <a:p>
            <a:r>
              <a:rPr lang="de-DE" dirty="0"/>
              <a:t>Keine Berücksichtigung von Umwandlungsprozessen in der Schneedecke</a:t>
            </a:r>
          </a:p>
        </p:txBody>
      </p:sp>
    </p:spTree>
    <p:extLst>
      <p:ext uri="{BB962C8B-B14F-4D97-AF65-F5344CB8AC3E}">
        <p14:creationId xmlns:p14="http://schemas.microsoft.com/office/powerpoint/2010/main" val="222286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B6512-0172-4746-86B1-0ACFF4EA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49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3a: Interpretation der Modellergebnisse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BBC4-2FD7-AF4D-8012-03D1B992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F77F-575A-644D-8C97-BD7D565A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76FF9-BD90-A64C-86F6-BB27AF99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8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53C9D67-738C-3B40-99AD-83C5B600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700" dirty="0"/>
              <a:t>Ähnlicher Verlauf von Modellierung 					        und „Messwerten“ </a:t>
            </a:r>
          </a:p>
          <a:p>
            <a:r>
              <a:rPr lang="de-DE" sz="2700" dirty="0"/>
              <a:t>Dennoch deutliche Unterschätzung 					     durch Modell. </a:t>
            </a:r>
          </a:p>
          <a:p>
            <a:r>
              <a:rPr lang="de-DE" sz="2700" dirty="0"/>
              <a:t>Entsprechend des Kapitels					         „Möglicherweise identifizierte 						 Fehlerquelle“ ist es wahrscheinlich, 					        dass die Messwerte zu hoch 					         berechnet wurden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4FA90F5-512A-1E4B-BCC2-20C503D9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128" y="2099134"/>
            <a:ext cx="4936672" cy="3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B6512-0172-4746-86B1-0ACFF4EA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949"/>
            <a:ext cx="10515600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Aufgabe 3a: Interpretation der Modellergebnisse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99BBC4-2FD7-AF4D-8012-03D1B992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08.05.18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F77F-575A-644D-8C97-BD7D565A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Martin Leupold     Neue Literatur der Gebirgsforschung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76FF9-BD90-A64C-86F6-BB27AF99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0AD91-8AE2-804A-A235-EE6F00663718}" type="slidenum">
              <a:rPr lang="de-DE" smtClean="0"/>
              <a:t>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8847BD6-CC8F-6E4F-81C7-E04E71FCA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245663"/>
          </a:xfrm>
        </p:spPr>
        <p:txBody>
          <a:bodyPr>
            <a:noAutofit/>
          </a:bodyPr>
          <a:lstStyle/>
          <a:p>
            <a:r>
              <a:rPr lang="de-DE" sz="2700" dirty="0"/>
              <a:t>Deutliche Streuung der Werte 					      </a:t>
            </a:r>
          </a:p>
          <a:p>
            <a:r>
              <a:rPr lang="de-DE" sz="2700" dirty="0"/>
              <a:t>„Nash-</a:t>
            </a:r>
            <a:r>
              <a:rPr lang="de-DE" sz="2700" dirty="0" err="1"/>
              <a:t>Sutcliffe</a:t>
            </a:r>
            <a:r>
              <a:rPr lang="de-DE" sz="2700" dirty="0"/>
              <a:t>-Model </a:t>
            </a:r>
            <a:r>
              <a:rPr lang="de-DE" sz="2700" dirty="0" err="1"/>
              <a:t>Efficency</a:t>
            </a:r>
            <a:r>
              <a:rPr lang="de-DE" sz="2700" dirty="0"/>
              <a:t>“ im 						             positiven Bereich aber vergleichsweise					   niedrig</a:t>
            </a:r>
          </a:p>
          <a:p>
            <a:r>
              <a:rPr lang="de-DE" sz="2700" dirty="0"/>
              <a:t>Sehr hoher „Root </a:t>
            </a:r>
            <a:r>
              <a:rPr lang="de-DE" sz="2700" dirty="0" err="1"/>
              <a:t>Mean</a:t>
            </a:r>
            <a:r>
              <a:rPr lang="de-DE" sz="2700" dirty="0"/>
              <a:t> Square Error“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Hohe statistische Abweichungen von						 Modell und Messwerten</a:t>
            </a:r>
          </a:p>
          <a:p>
            <a:pPr>
              <a:buFont typeface="Wingdings" pitchFamily="2" charset="2"/>
              <a:buChar char="Ø"/>
            </a:pPr>
            <a:r>
              <a:rPr lang="de-DE" sz="2700" dirty="0"/>
              <a:t>Rückführbar auf Berechnungsfehler ?</a:t>
            </a:r>
          </a:p>
          <a:p>
            <a:endParaRPr lang="de-DE" sz="2700" dirty="0"/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3117305-9EFF-534F-A244-143F9840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290" y="5551049"/>
            <a:ext cx="5187043" cy="7524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BD0DADC-C1F3-BD45-A9B4-987988E6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8" y="1836981"/>
            <a:ext cx="4365171" cy="36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Microsoft Macintosh PowerPoint</Application>
  <PresentationFormat>Breitbild</PresentationFormat>
  <Paragraphs>189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</vt:lpstr>
      <vt:lpstr>   Aufgabe ESCIMO Kurzreferat zur Hausübung am 25.04.18 </vt:lpstr>
      <vt:lpstr>Inhalt</vt:lpstr>
      <vt:lpstr>Geographische Einordnung</vt:lpstr>
      <vt:lpstr>Aufgabe 1: Meteorologische Daten</vt:lpstr>
      <vt:lpstr>Aufgabe 2: Schnee Daten</vt:lpstr>
      <vt:lpstr>Aufgabe 2: Schnee Daten</vt:lpstr>
      <vt:lpstr>Aufgabe 3a: Interpretation der Modellergebnisse</vt:lpstr>
      <vt:lpstr>Aufgabe 3a: Interpretation der Modellergebnisse</vt:lpstr>
      <vt:lpstr>Aufgabe 3a: Interpretation der Modellergebnisse</vt:lpstr>
      <vt:lpstr>Aufgabe 3b: Interpretation entsprechend Standorteigenschaften </vt:lpstr>
      <vt:lpstr>Aufgabe 4: Anteil einzelner Energiequellen an der Schmelze</vt:lpstr>
      <vt:lpstr>Aufgabe 4: Anteil einzelner Energiequellen an der Schmelze</vt:lpstr>
      <vt:lpstr>Aufgabe 4: Anteil einzelner Energiequellen an der Schmelze</vt:lpstr>
      <vt:lpstr>Aufgabe 4: Anteil einzelner Energiequellen an der Schmelze</vt:lpstr>
      <vt:lpstr>Aufgabe 4: Anteil einzelner Energiequellen an der Schmelze</vt:lpstr>
      <vt:lpstr>Aufgabe 4: Anteil einzelner Energiequellen an der Schmelze</vt:lpstr>
      <vt:lpstr>Aufgabe 5: Sensitivität der Messwerte gegenüber einer Parameterveränderung </vt:lpstr>
      <vt:lpstr>Minimaler Albedo +20% (oben); -20% (unten)</vt:lpstr>
      <vt:lpstr>Minimaler Albedo</vt:lpstr>
      <vt:lpstr>Weitere Parameteranpassungen</vt:lpstr>
      <vt:lpstr>Weitere Parameteranpassungen</vt:lpstr>
      <vt:lpstr>Möglicherweise identifizierte Fehlerquelle</vt:lpstr>
      <vt:lpstr>Danke für die Aufmerksamkeit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Measurement of the physical properties of the snowpack  Messung der physikalischen Eigenschaften der Schneedecke</dc:title>
  <dc:creator>Martin Leupold</dc:creator>
  <cp:lastModifiedBy>Martin Leupold</cp:lastModifiedBy>
  <cp:revision>34</cp:revision>
  <dcterms:created xsi:type="dcterms:W3CDTF">2018-04-21T07:08:10Z</dcterms:created>
  <dcterms:modified xsi:type="dcterms:W3CDTF">2018-04-25T15:40:51Z</dcterms:modified>
</cp:coreProperties>
</file>